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57" r:id="rId5"/>
    <p:sldId id="260" r:id="rId6"/>
    <p:sldId id="261" r:id="rId7"/>
    <p:sldId id="258" r:id="rId8"/>
    <p:sldId id="259" r:id="rId9"/>
    <p:sldId id="264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81B6-80C1-4925-97E5-0F15D4B8ABA2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4984-2029-493C-9581-215F6F033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4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81B6-80C1-4925-97E5-0F15D4B8ABA2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4984-2029-493C-9581-215F6F033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437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81B6-80C1-4925-97E5-0F15D4B8ABA2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4984-2029-493C-9581-215F6F033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34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81B6-80C1-4925-97E5-0F15D4B8ABA2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4984-2029-493C-9581-215F6F033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067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81B6-80C1-4925-97E5-0F15D4B8ABA2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4984-2029-493C-9581-215F6F033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51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81B6-80C1-4925-97E5-0F15D4B8ABA2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4984-2029-493C-9581-215F6F033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78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81B6-80C1-4925-97E5-0F15D4B8ABA2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4984-2029-493C-9581-215F6F033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7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81B6-80C1-4925-97E5-0F15D4B8ABA2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4984-2029-493C-9581-215F6F033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929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81B6-80C1-4925-97E5-0F15D4B8ABA2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4984-2029-493C-9581-215F6F033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10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81B6-80C1-4925-97E5-0F15D4B8ABA2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4984-2029-493C-9581-215F6F033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28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81B6-80C1-4925-97E5-0F15D4B8ABA2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4984-2029-493C-9581-215F6F033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331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381B6-80C1-4925-97E5-0F15D4B8ABA2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34984-2029-493C-9581-215F6F033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497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U2a-S3rjDBw&amp;safety_mode=true&amp;persist_safety_mode=1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Gettysburg Address</a:t>
            </a:r>
            <a:br>
              <a:rPr lang="en-US" dirty="0" smtClean="0"/>
            </a:br>
            <a:r>
              <a:rPr lang="en-US" dirty="0" smtClean="0"/>
              <a:t>By: Abraham Lincoln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AP Language and Composition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Rhetorical Analysis Practice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#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66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SOAPSTone</a:t>
            </a:r>
            <a:r>
              <a:rPr lang="en-US" dirty="0" smtClean="0"/>
              <a:t>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group will focus on one specific element of </a:t>
            </a:r>
            <a:r>
              <a:rPr lang="en-US" dirty="0" err="1" smtClean="0"/>
              <a:t>SOAPSTone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Compose 2-3 </a:t>
            </a:r>
            <a:r>
              <a:rPr lang="en-US" dirty="0" smtClean="0">
                <a:solidFill>
                  <a:srgbClr val="FF0000"/>
                </a:solidFill>
              </a:rPr>
              <a:t>claim</a:t>
            </a:r>
            <a:r>
              <a:rPr lang="en-US" dirty="0" smtClean="0">
                <a:solidFill>
                  <a:srgbClr val="00B050"/>
                </a:solidFill>
              </a:rPr>
              <a:t>/warrant/</a:t>
            </a:r>
            <a:r>
              <a:rPr lang="en-US" dirty="0" smtClean="0">
                <a:solidFill>
                  <a:srgbClr val="00B0F0"/>
                </a:solidFill>
              </a:rPr>
              <a:t>impact </a:t>
            </a:r>
            <a:r>
              <a:rPr lang="en-US" dirty="0" smtClean="0"/>
              <a:t>sentences for </a:t>
            </a:r>
            <a:r>
              <a:rPr lang="en-US" dirty="0" smtClean="0"/>
              <a:t>your element as it pertains to Lincoln’s Gettysburg Address. </a:t>
            </a:r>
          </a:p>
          <a:p>
            <a:r>
              <a:rPr lang="en-US" dirty="0" smtClean="0"/>
              <a:t>Create a visual of the paragraph for the class and be ready to present in 15 minutes.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66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Clip from Saving Lincoln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9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 for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Claim: WHAT did the speaker do?</a:t>
            </a:r>
          </a:p>
          <a:p>
            <a:endParaRPr lang="en-US" sz="3600" b="1" dirty="0" smtClean="0"/>
          </a:p>
          <a:p>
            <a:r>
              <a:rPr lang="en-US" sz="3600" b="1" dirty="0" smtClean="0">
                <a:solidFill>
                  <a:srgbClr val="00B050"/>
                </a:solidFill>
              </a:rPr>
              <a:t>Warrant: HOW did the speaker do it?</a:t>
            </a:r>
          </a:p>
          <a:p>
            <a:endParaRPr lang="en-US" sz="3600" b="1" dirty="0" smtClean="0"/>
          </a:p>
          <a:p>
            <a:r>
              <a:rPr lang="en-US" sz="3600" b="1" dirty="0" smtClean="0">
                <a:solidFill>
                  <a:srgbClr val="00B0F0"/>
                </a:solidFill>
              </a:rPr>
              <a:t>Impact: WHY did the speaker do it? </a:t>
            </a:r>
            <a:endParaRPr lang="en-US" sz="3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943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Main Claim/Thesis Statement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3100" dirty="0" smtClean="0">
                <a:solidFill>
                  <a:srgbClr val="FF0000"/>
                </a:solidFill>
              </a:rPr>
              <a:t>“…of the people, by the people, and for the people…”</a:t>
            </a:r>
            <a:endParaRPr lang="en-US" sz="31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 smtClean="0"/>
              <a:t>Lincoln’s </a:t>
            </a:r>
            <a:r>
              <a:rPr lang="en-US" sz="4000" dirty="0" smtClean="0"/>
              <a:t>last line of the Gettysburg Address, “of the people, by the people, and for the people,” </a:t>
            </a:r>
            <a:r>
              <a:rPr lang="en-US" sz="4000" dirty="0" smtClean="0"/>
              <a:t>is a call to action that appeals </a:t>
            </a:r>
            <a:r>
              <a:rPr lang="en-US" sz="4000" dirty="0" smtClean="0"/>
              <a:t>to democracy. </a:t>
            </a:r>
            <a:endParaRPr lang="en-US" sz="40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12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Claim</a:t>
            </a:r>
            <a:r>
              <a:rPr lang="en-US" dirty="0" smtClean="0"/>
              <a:t>/</a:t>
            </a:r>
            <a:r>
              <a:rPr lang="en-US" dirty="0" smtClean="0">
                <a:solidFill>
                  <a:srgbClr val="00B050"/>
                </a:solidFill>
              </a:rPr>
              <a:t>Warrant </a:t>
            </a:r>
            <a:r>
              <a:rPr lang="en-US" dirty="0" smtClean="0"/>
              <a:t>/</a:t>
            </a:r>
            <a:r>
              <a:rPr lang="en-US" dirty="0" smtClean="0">
                <a:solidFill>
                  <a:srgbClr val="00B0F0"/>
                </a:solidFill>
              </a:rPr>
              <a:t>Impact </a:t>
            </a:r>
            <a:r>
              <a:rPr lang="en-US" dirty="0" smtClean="0"/>
              <a:t>#1</a:t>
            </a: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sz="3100" dirty="0" smtClean="0">
                <a:solidFill>
                  <a:srgbClr val="00B050"/>
                </a:solidFill>
              </a:rPr>
              <a:t>“…of the people, by the people, and for the people…”</a:t>
            </a:r>
            <a:endParaRPr lang="en-US" sz="31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4800" dirty="0" smtClean="0"/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 smtClean="0">
                <a:solidFill>
                  <a:srgbClr val="FF0000"/>
                </a:solidFill>
              </a:rPr>
              <a:t>Lincoln </a:t>
            </a:r>
            <a:r>
              <a:rPr lang="en-US" sz="4800" dirty="0" smtClean="0">
                <a:solidFill>
                  <a:srgbClr val="FF0000"/>
                </a:solidFill>
              </a:rPr>
              <a:t>concludes his speech </a:t>
            </a:r>
            <a:r>
              <a:rPr lang="en-US" sz="4800" dirty="0" smtClean="0">
                <a:solidFill>
                  <a:srgbClr val="FF0000"/>
                </a:solidFill>
              </a:rPr>
              <a:t>with the rhythm of 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smtClean="0">
                <a:solidFill>
                  <a:srgbClr val="00B050"/>
                </a:solidFill>
              </a:rPr>
              <a:t>parallel structure </a:t>
            </a:r>
            <a:r>
              <a:rPr lang="en-US" sz="4800" dirty="0" smtClean="0">
                <a:solidFill>
                  <a:srgbClr val="00B0F0"/>
                </a:solidFill>
              </a:rPr>
              <a:t>in order </a:t>
            </a:r>
            <a:r>
              <a:rPr lang="en-US" sz="4800" dirty="0" smtClean="0">
                <a:solidFill>
                  <a:srgbClr val="00B0F0"/>
                </a:solidFill>
              </a:rPr>
              <a:t>to help his audience remember what the United States </a:t>
            </a:r>
            <a:r>
              <a:rPr lang="en-US" sz="4800" dirty="0" smtClean="0">
                <a:solidFill>
                  <a:srgbClr val="00B0F0"/>
                </a:solidFill>
              </a:rPr>
              <a:t>was founded on and what the union can become again.</a:t>
            </a:r>
            <a:endParaRPr lang="en-US" sz="4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18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Claim</a:t>
            </a:r>
            <a:r>
              <a:rPr lang="en-US" dirty="0"/>
              <a:t>/</a:t>
            </a:r>
            <a:r>
              <a:rPr lang="en-US" dirty="0">
                <a:solidFill>
                  <a:srgbClr val="00B050"/>
                </a:solidFill>
              </a:rPr>
              <a:t>Warrant </a:t>
            </a:r>
            <a:r>
              <a:rPr lang="en-US" dirty="0"/>
              <a:t>/</a:t>
            </a:r>
            <a:r>
              <a:rPr lang="en-US" dirty="0">
                <a:solidFill>
                  <a:srgbClr val="00B0F0"/>
                </a:solidFill>
              </a:rPr>
              <a:t>Impact </a:t>
            </a:r>
            <a:r>
              <a:rPr lang="en-US" dirty="0" smtClean="0"/>
              <a:t>#2</a:t>
            </a: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sz="3100" dirty="0" smtClean="0">
                <a:solidFill>
                  <a:srgbClr val="00B050"/>
                </a:solidFill>
              </a:rPr>
              <a:t>“…of the people, by the people, and for the people…”</a:t>
            </a:r>
            <a:endParaRPr lang="en-US" sz="31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Additionally, Lincoln creates this parallelism through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epistrophe</a:t>
            </a:r>
            <a:r>
              <a:rPr lang="en-US" dirty="0" smtClean="0"/>
              <a:t>, </a:t>
            </a:r>
            <a:r>
              <a:rPr lang="en-US" dirty="0" smtClean="0"/>
              <a:t>a repetition </a:t>
            </a:r>
            <a:r>
              <a:rPr lang="en-US" dirty="0" smtClean="0"/>
              <a:t>at the end of </a:t>
            </a:r>
            <a:r>
              <a:rPr lang="en-US" dirty="0" smtClean="0"/>
              <a:t>successive </a:t>
            </a:r>
            <a:r>
              <a:rPr lang="en-US" dirty="0" smtClean="0"/>
              <a:t>clauses. </a:t>
            </a:r>
            <a:r>
              <a:rPr lang="en-US" dirty="0" smtClean="0">
                <a:solidFill>
                  <a:srgbClr val="00B0F0"/>
                </a:solidFill>
              </a:rPr>
              <a:t>Repetition is an effective rhetorical tool as it elevates the need for “the people” to react and respond favorably to his plea to dedicate themselves to this “great task”.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36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Claim</a:t>
            </a:r>
            <a:r>
              <a:rPr lang="en-US" dirty="0"/>
              <a:t>/</a:t>
            </a:r>
            <a:r>
              <a:rPr lang="en-US" dirty="0">
                <a:solidFill>
                  <a:srgbClr val="00B050"/>
                </a:solidFill>
              </a:rPr>
              <a:t>Warrant </a:t>
            </a:r>
            <a:r>
              <a:rPr lang="en-US" dirty="0"/>
              <a:t>/</a:t>
            </a:r>
            <a:r>
              <a:rPr lang="en-US" dirty="0">
                <a:solidFill>
                  <a:srgbClr val="00B0F0"/>
                </a:solidFill>
              </a:rPr>
              <a:t>Impact </a:t>
            </a:r>
            <a:r>
              <a:rPr lang="en-US" dirty="0" smtClean="0"/>
              <a:t>#3</a:t>
            </a: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sz="3100" dirty="0" smtClean="0">
                <a:solidFill>
                  <a:srgbClr val="00B050"/>
                </a:solidFill>
              </a:rPr>
              <a:t>“…of the people, by the people, and for the people…”</a:t>
            </a:r>
            <a:endParaRPr lang="en-US" sz="31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4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In an effort to be concise, </a:t>
            </a:r>
            <a:r>
              <a:rPr lang="en-US" sz="4000" dirty="0" smtClean="0">
                <a:solidFill>
                  <a:srgbClr val="00B050"/>
                </a:solidFill>
              </a:rPr>
              <a:t>asyndeton</a:t>
            </a:r>
            <a:r>
              <a:rPr lang="en-US" sz="4000" dirty="0" smtClean="0"/>
              <a:t> </a:t>
            </a:r>
            <a:r>
              <a:rPr lang="en-US" sz="4000" dirty="0" smtClean="0"/>
              <a:t>is </a:t>
            </a:r>
            <a:r>
              <a:rPr lang="en-US" sz="4000" dirty="0" smtClean="0">
                <a:solidFill>
                  <a:srgbClr val="00B0F0"/>
                </a:solidFill>
              </a:rPr>
              <a:t>also used to show the imminent need for action, </a:t>
            </a:r>
            <a:r>
              <a:rPr lang="en-US" sz="4000" dirty="0" smtClean="0">
                <a:solidFill>
                  <a:srgbClr val="00B050"/>
                </a:solidFill>
              </a:rPr>
              <a:t>as Lincoln deliberately omits </a:t>
            </a:r>
            <a:r>
              <a:rPr lang="en-US" sz="4000" dirty="0" smtClean="0">
                <a:solidFill>
                  <a:srgbClr val="00B050"/>
                </a:solidFill>
              </a:rPr>
              <a:t>conjunctions </a:t>
            </a:r>
            <a:r>
              <a:rPr lang="en-US" sz="4000" dirty="0" smtClean="0">
                <a:solidFill>
                  <a:srgbClr val="00B050"/>
                </a:solidFill>
              </a:rPr>
              <a:t>in this series of clauses.</a:t>
            </a:r>
          </a:p>
          <a:p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79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End </a:t>
            </a:r>
            <a:r>
              <a:rPr lang="en-US" sz="2800" dirty="0">
                <a:solidFill>
                  <a:srgbClr val="FF0000"/>
                </a:solidFill>
              </a:rPr>
              <a:t>Claim</a:t>
            </a:r>
            <a:r>
              <a:rPr lang="en-US" sz="2800" dirty="0"/>
              <a:t>/</a:t>
            </a:r>
            <a:r>
              <a:rPr lang="en-US" sz="2800" dirty="0">
                <a:solidFill>
                  <a:srgbClr val="00B050"/>
                </a:solidFill>
              </a:rPr>
              <a:t>Warrant </a:t>
            </a:r>
            <a:r>
              <a:rPr lang="en-US" sz="2800" dirty="0"/>
              <a:t>/</a:t>
            </a:r>
            <a:r>
              <a:rPr lang="en-US" sz="2800" dirty="0" smtClean="0">
                <a:solidFill>
                  <a:srgbClr val="00B0F0"/>
                </a:solidFill>
              </a:rPr>
              <a:t>Impact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100" dirty="0">
                <a:solidFill>
                  <a:srgbClr val="FF0000"/>
                </a:solidFill>
              </a:rPr>
              <a:t>“…of the people, by the people, and for the people…”</a:t>
            </a:r>
            <a:endParaRPr lang="en-US" sz="31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Lincoln ends his speech with a call to action, </a:t>
            </a:r>
            <a:r>
              <a:rPr lang="en-US" dirty="0" smtClean="0">
                <a:solidFill>
                  <a:srgbClr val="00B0F0"/>
                </a:solidFill>
              </a:rPr>
              <a:t>appealing to and inspiring his audience through the aesthetics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00B050"/>
                </a:solidFill>
              </a:rPr>
              <a:t>parallelism</a:t>
            </a:r>
            <a:r>
              <a:rPr lang="en-US" dirty="0" smtClean="0"/>
              <a:t>, repetition of </a:t>
            </a:r>
            <a:r>
              <a:rPr lang="en-US" dirty="0" err="1" smtClean="0">
                <a:solidFill>
                  <a:srgbClr val="00B050"/>
                </a:solidFill>
              </a:rPr>
              <a:t>epistrophe</a:t>
            </a:r>
            <a:r>
              <a:rPr lang="en-US" dirty="0" smtClean="0"/>
              <a:t>, and timing of </a:t>
            </a:r>
            <a:r>
              <a:rPr lang="en-US" dirty="0" smtClean="0">
                <a:solidFill>
                  <a:srgbClr val="00B050"/>
                </a:solidFill>
              </a:rPr>
              <a:t>asyndeton</a:t>
            </a:r>
            <a:r>
              <a:rPr lang="en-US" dirty="0" smtClean="0"/>
              <a:t>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11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</a:t>
            </a:r>
            <a:r>
              <a:rPr lang="en-US" dirty="0" err="1" smtClean="0"/>
              <a:t>SOAPSTone</a:t>
            </a:r>
            <a:r>
              <a:rPr lang="en-US" dirty="0" smtClean="0"/>
              <a:t> for the Speech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S= Speaker</a:t>
            </a:r>
          </a:p>
          <a:p>
            <a:pPr marL="0" indent="0">
              <a:buNone/>
            </a:pPr>
            <a:r>
              <a:rPr lang="en-US" sz="4400" dirty="0" smtClean="0">
                <a:solidFill>
                  <a:srgbClr val="FFC000"/>
                </a:solidFill>
              </a:rPr>
              <a:t>O= Occasion</a:t>
            </a:r>
          </a:p>
          <a:p>
            <a:pPr marL="0" indent="0">
              <a:buNone/>
            </a:pPr>
            <a:r>
              <a:rPr lang="en-US" sz="4400" dirty="0" smtClean="0">
                <a:solidFill>
                  <a:srgbClr val="00B050"/>
                </a:solidFill>
              </a:rPr>
              <a:t>A = Audience</a:t>
            </a:r>
          </a:p>
          <a:p>
            <a:pPr marL="0" indent="0">
              <a:buNone/>
            </a:pPr>
            <a:r>
              <a:rPr lang="en-US" sz="4400" dirty="0" smtClean="0">
                <a:solidFill>
                  <a:srgbClr val="00B0F0"/>
                </a:solidFill>
              </a:rPr>
              <a:t>P= Purpose</a:t>
            </a:r>
          </a:p>
          <a:p>
            <a:pPr marL="0" indent="0">
              <a:buNone/>
            </a:pPr>
            <a:r>
              <a:rPr lang="en-US" sz="4400" dirty="0" smtClean="0">
                <a:solidFill>
                  <a:srgbClr val="7030A0"/>
                </a:solidFill>
              </a:rPr>
              <a:t>S= Subject </a:t>
            </a:r>
          </a:p>
          <a:p>
            <a:pPr marL="0" indent="0">
              <a:buNone/>
            </a:pPr>
            <a:r>
              <a:rPr lang="en-US" sz="4400" dirty="0" smtClean="0"/>
              <a:t>T= Tone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76008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312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Gettysburg Address By: Abraham Lincoln</vt:lpstr>
      <vt:lpstr>Clip from Saving Lincoln  </vt:lpstr>
      <vt:lpstr>Recipe for Success</vt:lpstr>
      <vt:lpstr>Main Claim/Thesis Statement “…of the people, by the people, and for the people…”</vt:lpstr>
      <vt:lpstr>Claim/Warrant /Impact #1 “…of the people, by the people, and for the people…”</vt:lpstr>
      <vt:lpstr>Claim/Warrant /Impact #2 “…of the people, by the people, and for the people…”</vt:lpstr>
      <vt:lpstr>Claim/Warrant /Impact #3 “…of the people, by the people, and for the people…”</vt:lpstr>
      <vt:lpstr>End Claim/Warrant /Impact “…of the people, by the people, and for the people…”</vt:lpstr>
      <vt:lpstr>Create a SOAPSTone for the Speech </vt:lpstr>
      <vt:lpstr>SOAPSTone Practice</vt:lpstr>
    </vt:vector>
  </TitlesOfParts>
  <Company>Anoka-Hennepin ISD11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Gettysburg Address By: Abraham Lincoln</dc:title>
  <dc:creator>user</dc:creator>
  <cp:lastModifiedBy>user</cp:lastModifiedBy>
  <cp:revision>14</cp:revision>
  <dcterms:created xsi:type="dcterms:W3CDTF">2013-09-17T17:38:46Z</dcterms:created>
  <dcterms:modified xsi:type="dcterms:W3CDTF">2014-09-17T14:45:16Z</dcterms:modified>
</cp:coreProperties>
</file>